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69" r:id="rId5"/>
    <p:sldId id="258" r:id="rId6"/>
    <p:sldId id="268" r:id="rId7"/>
    <p:sldId id="267" r:id="rId8"/>
    <p:sldId id="270" r:id="rId9"/>
    <p:sldId id="271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C8594-BC0B-4FAB-8D0C-0927310424BD}" type="datetimeFigureOut">
              <a:rPr lang="en-US"/>
              <a:pPr>
                <a:defRPr/>
              </a:pPr>
              <a:t>10/7/2009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12B2F-EB21-4ADD-853A-D944E70AE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39BAD-A4CB-4847-945C-044F13F3E16B}" type="datetimeFigureOut">
              <a:rPr lang="en-US"/>
              <a:pPr>
                <a:defRPr/>
              </a:pPr>
              <a:t>10/7/2009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B421D-1B4F-4FEB-91E7-1CA478410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3170C-6459-4F4A-A631-71F53453F85C}" type="datetimeFigureOut">
              <a:rPr lang="en-US"/>
              <a:pPr>
                <a:defRPr/>
              </a:pPr>
              <a:t>10/7/2009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7C993-07E5-4B68-8BFA-A09C614EB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6C516-EC8D-41E8-B25B-2797CE69E603}" type="datetimeFigureOut">
              <a:rPr lang="en-US"/>
              <a:pPr>
                <a:defRPr/>
              </a:pPr>
              <a:t>10/7/2009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BC3D0-35A6-4256-A15C-64A78ABA2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AA6FB-C443-4ED3-871B-2804380F32CD}" type="datetimeFigureOut">
              <a:rPr lang="en-US"/>
              <a:pPr>
                <a:defRPr/>
              </a:pPr>
              <a:t>10/7/2009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D3183-F437-4C5F-8B17-DFA6A7577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1FF8C-7F8C-4B21-A17D-709BBDD5D557}" type="datetimeFigureOut">
              <a:rPr lang="en-US"/>
              <a:pPr>
                <a:defRPr/>
              </a:pPr>
              <a:t>10/7/2009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140E3-D277-4AA9-93A3-DDF066612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8F518-E594-48D6-AB56-95D68B4CE173}" type="datetimeFigureOut">
              <a:rPr lang="en-US"/>
              <a:pPr>
                <a:defRPr/>
              </a:pPr>
              <a:t>10/7/2009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6CE1A-573B-4671-BFF9-3CC3E4BEAC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4ED0B-66C6-412E-8795-09AB73F98D16}" type="datetimeFigureOut">
              <a:rPr lang="en-US"/>
              <a:pPr>
                <a:defRPr/>
              </a:pPr>
              <a:t>10/7/2009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B92A4-FC39-408F-8322-CA7DA7585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DEC71-91C9-4409-AC0A-C66CFB14EEA4}" type="datetimeFigureOut">
              <a:rPr lang="en-US"/>
              <a:pPr>
                <a:defRPr/>
              </a:pPr>
              <a:t>10/7/2009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443EE-A33A-43D4-BF4C-DAD697B4E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F0F97-CD57-4028-9304-C92FBC4DBAB5}" type="datetimeFigureOut">
              <a:rPr lang="en-US"/>
              <a:pPr>
                <a:defRPr/>
              </a:pPr>
              <a:t>10/7/2009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89893-F17C-45B0-9CC0-03889224B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59A6E-95B4-44D7-836C-438A636B4EAE}" type="datetimeFigureOut">
              <a:rPr lang="en-US"/>
              <a:pPr>
                <a:defRPr/>
              </a:pPr>
              <a:t>10/7/2009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2527E-58CE-4FB4-A523-4827B4774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EC5597-B3FA-4785-B650-55F9BB8D4229}" type="datetimeFigureOut">
              <a:rPr lang="en-US"/>
              <a:pPr>
                <a:defRPr/>
              </a:pPr>
              <a:t>10/7/2009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6DE56C-3BA5-45B4-A4E8-89D25B802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NWTEMC Communications Interoperability Exercise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CDR Steve McLaughlin USN (ret)</a:t>
            </a:r>
          </a:p>
          <a:p>
            <a:r>
              <a:rPr lang="en-US" smtClean="0">
                <a:solidFill>
                  <a:schemeClr val="tx1"/>
                </a:solidFill>
              </a:rPr>
              <a:t>T.J. Harmon CEM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It is </a:t>
            </a:r>
            <a:r>
              <a:rPr lang="en-US" dirty="0" smtClean="0">
                <a:solidFill>
                  <a:srgbClr val="FF0000"/>
                </a:solidFill>
              </a:rPr>
              <a:t>December 5, 2009</a:t>
            </a:r>
            <a:r>
              <a:rPr lang="en-US" dirty="0" smtClean="0"/>
              <a:t>.  The National Weather Service is predicting a very large low pressure center will drop down from Canada and settle over Central Washington.  A second, wet, cold front is moving into the Pacific Northwest.  Forecasters are expecting HEAVY Snows across the region. Coastal Washington and the Puget Sound are expecting a record 3 feet of snow. The inland areas should see blizzard conditions and up to 4 feet of snow with heavy drifting.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communications preparations will you make as you prepare for this storm?</a:t>
            </a:r>
          </a:p>
          <a:p>
            <a:r>
              <a:rPr lang="en-US" smtClean="0"/>
              <a:t>What agencies will your tribe be required to work with during this storm?</a:t>
            </a:r>
          </a:p>
          <a:p>
            <a:r>
              <a:rPr lang="en-US" smtClean="0"/>
              <a:t>What interoperability agreements are in place with those agencies?</a:t>
            </a:r>
          </a:p>
          <a:p>
            <a:r>
              <a:rPr lang="en-US" smtClean="0"/>
              <a:t>Mutual Aid?  What’s that?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Mutual Aid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Agreements between jurisdictions, agencies or governments to support each other in a variety of contingencies.</a:t>
            </a:r>
          </a:p>
          <a:p>
            <a:r>
              <a:rPr lang="en-US" smtClean="0"/>
              <a:t>Normally, mutual aid agreements are part of the planning process BEFORE an incident occurs.</a:t>
            </a:r>
          </a:p>
          <a:p>
            <a:r>
              <a:rPr lang="en-US" smtClean="0"/>
              <a:t>What mutual aid agreements does your tribe have in place?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Here it Comes!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5 p.m. on </a:t>
            </a:r>
            <a:r>
              <a:rPr lang="en-US" smtClean="0">
                <a:solidFill>
                  <a:srgbClr val="FF0000"/>
                </a:solidFill>
              </a:rPr>
              <a:t>December 6</a:t>
            </a:r>
            <a:r>
              <a:rPr lang="en-US" smtClean="0"/>
              <a:t>:</a:t>
            </a:r>
          </a:p>
          <a:p>
            <a:pPr>
              <a:buFont typeface="Arial" charset="0"/>
              <a:buNone/>
            </a:pPr>
            <a:r>
              <a:rPr lang="en-US" smtClean="0"/>
              <a:t>Temperature in Seattle: 29 degrees and snowing at rate of 2”/hour; winds from NW at 18 mph</a:t>
            </a:r>
          </a:p>
          <a:p>
            <a:pPr>
              <a:buFont typeface="Arial" charset="0"/>
              <a:buNone/>
            </a:pPr>
            <a:r>
              <a:rPr lang="en-US" smtClean="0"/>
              <a:t>Temperature in Yakima: 27 degrees and snowing at  rate of 1.5”/hour; winds from N at 22 mph</a:t>
            </a:r>
          </a:p>
          <a:p>
            <a:pPr>
              <a:buFont typeface="Arial" charset="0"/>
              <a:buNone/>
            </a:pPr>
            <a:r>
              <a:rPr lang="en-US" smtClean="0"/>
              <a:t>Temperature in Spokane: 18 degrees and just starting to snow; winds from NE at 18 mph</a:t>
            </a:r>
          </a:p>
          <a:p>
            <a:pPr>
              <a:buFont typeface="Arial" charset="0"/>
              <a:buNone/>
            </a:pPr>
            <a:r>
              <a:rPr lang="en-US" smtClean="0"/>
              <a:t>WA STATE EOC ACTIVATES! NWTEMC ACTIVATES!</a:t>
            </a:r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 a.m. </a:t>
            </a:r>
            <a:r>
              <a:rPr lang="en-US" smtClean="0">
                <a:solidFill>
                  <a:srgbClr val="FF0000"/>
                </a:solidFill>
              </a:rPr>
              <a:t>December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Temperature in Seattle: 27 degrees and snowing at rate of 3”/hour; winds from NW at 25 mph; total snowfall last 24 hours 16 inches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Temperature in Yakima: 14 degrees and snowing at  rate of 3”/hour; winds from N at 22 mph; total snowfall last 24 hours 14 inches, drifts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Temperature in Spokane: 10 degrees and snowing at rate of 2.5”/hour; winds from NE at 24 mph; total snowfall 18 inches, drifts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Situation: 8 a.m. </a:t>
            </a:r>
            <a:r>
              <a:rPr lang="en-US" smtClean="0">
                <a:solidFill>
                  <a:srgbClr val="FF0000"/>
                </a:solidFill>
              </a:rPr>
              <a:t>December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Seattle: Plows cannot keep up with snowfall; widespread power outages.  Hundreds of fallen trees across power lines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Yakima: Blowing snow reduces visibility to zero; drifts up to 12 feet high barricade most highways, streets and roads. Power is out to 50% of area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Spokane: Same as Yakima but temperatures plummet to close to 0 degrees.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How do emergency responders communicate with supporting agencies in this situation? Can you?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How do you report your situation to NWTEMC EOC?  Can you? 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Do you have emergency power generation capability?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HAM network operable?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is the power restoration priority in your area?  How does it affect your ability to communicate in your tribal area? With NWTEMC?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Do you have a back-up?  2-way handhelds, etc?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Situation: 5 p.m. </a:t>
            </a:r>
            <a:r>
              <a:rPr lang="en-US" smtClean="0">
                <a:solidFill>
                  <a:srgbClr val="FF0000"/>
                </a:solidFill>
              </a:rPr>
              <a:t>December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strong Polar cold front has moved into the region.  Temperatures for the next 14 days will be: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Seattle: Max high will be 22 degrees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Yakima: Max high will be 10 degrees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Spokane: Max high will be 5 degrees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There continues to be widespread power outages throughout the region but your EOC has power.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Questions?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Now that you have power, what are your communications priorities?</a:t>
            </a:r>
          </a:p>
          <a:p>
            <a:pPr lvl="1"/>
            <a:r>
              <a:rPr lang="en-US" smtClean="0"/>
              <a:t>Tribal members?</a:t>
            </a:r>
          </a:p>
          <a:p>
            <a:pPr lvl="1"/>
            <a:r>
              <a:rPr lang="en-US" smtClean="0"/>
              <a:t>County or State EOC?</a:t>
            </a:r>
          </a:p>
          <a:p>
            <a:pPr lvl="1"/>
            <a:r>
              <a:rPr lang="en-US" smtClean="0"/>
              <a:t>NWTEMC EOC?</a:t>
            </a:r>
          </a:p>
          <a:p>
            <a:r>
              <a:rPr lang="en-US" smtClean="0"/>
              <a:t>Identify the communications equipment you will have available to accomplish your reporting priorities.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are the strengths of your communications plan?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are the weaknesses?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mutual aid agreements do you have in place?  With whom?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improvements would you like to see in your communications plan?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Training?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Agreements?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Equipment?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Please record your </a:t>
            </a:r>
            <a:r>
              <a:rPr lang="en-US" smtClean="0"/>
              <a:t>tribal POC/email/phone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ICEBREAKER!</a:t>
            </a:r>
          </a:p>
        </p:txBody>
      </p:sp>
      <p:sp>
        <p:nvSpPr>
          <p:cNvPr id="14338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By the time this exercise is over, we might need an icebreaker!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mtClean="0"/>
              <a:t>Wrap-up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NWTEMC Communications Director: Arlen Moses</a:t>
            </a:r>
          </a:p>
          <a:p>
            <a:r>
              <a:rPr lang="en-US" smtClean="0"/>
              <a:t>Training: Steve McLaughlin and TJ Harmon</a:t>
            </a:r>
          </a:p>
          <a:p>
            <a:r>
              <a:rPr lang="en-US" smtClean="0"/>
              <a:t>Public Outreach in Washington: Laura Kingman</a:t>
            </a:r>
          </a:p>
          <a:p>
            <a:r>
              <a:rPr lang="en-US" smtClean="0"/>
              <a:t>Does all the work: Glenn Coil</a:t>
            </a:r>
          </a:p>
          <a:p>
            <a:r>
              <a:rPr lang="en-US" smtClean="0"/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Exercise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Define communications interoperability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Review H1N1 precautions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Identify procedures for tracking an H1N1 outbreak across a wide area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Determine NWTEMC communications procedures necessary during a wide-area emergency and identify current challenges to NWTEMC communications processes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Identify gaps/seams in current communications processes and document those gaps/seams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" y="304800"/>
            <a:ext cx="8877300" cy="6400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Question: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is communications interoperability?</a:t>
            </a:r>
          </a:p>
          <a:p>
            <a:r>
              <a:rPr lang="en-US" smtClean="0"/>
              <a:t>What are the necessary components of interoperability?</a:t>
            </a:r>
          </a:p>
          <a:p>
            <a:r>
              <a:rPr lang="en-US" smtClean="0"/>
              <a:t>Is it all about the gear?  Is there more?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Remember </a:t>
            </a:r>
            <a:r>
              <a:rPr lang="en-US" smtClean="0">
                <a:solidFill>
                  <a:srgbClr val="FF0000"/>
                </a:solidFill>
              </a:rPr>
              <a:t>Together</a:t>
            </a:r>
            <a:r>
              <a:rPr lang="en-US" smtClean="0"/>
              <a:t>?</a:t>
            </a:r>
          </a:p>
        </p:txBody>
      </p:sp>
      <p:sp>
        <p:nvSpPr>
          <p:cNvPr id="18434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T</a:t>
            </a:r>
            <a:r>
              <a:rPr lang="en-US" smtClean="0"/>
              <a:t>alk</a:t>
            </a:r>
          </a:p>
          <a:p>
            <a:r>
              <a:rPr lang="en-US" b="1" smtClean="0">
                <a:solidFill>
                  <a:srgbClr val="FF0000"/>
                </a:solidFill>
              </a:rPr>
              <a:t>O</a:t>
            </a:r>
            <a:r>
              <a:rPr lang="en-US" smtClean="0"/>
              <a:t>verview</a:t>
            </a:r>
          </a:p>
          <a:p>
            <a:r>
              <a:rPr lang="en-US" b="1" smtClean="0">
                <a:solidFill>
                  <a:srgbClr val="FF0000"/>
                </a:solidFill>
              </a:rPr>
              <a:t>G</a:t>
            </a:r>
            <a:r>
              <a:rPr lang="en-US" smtClean="0"/>
              <a:t>et Protocols</a:t>
            </a:r>
          </a:p>
          <a:p>
            <a:r>
              <a:rPr lang="en-US" b="1" smtClean="0">
                <a:solidFill>
                  <a:srgbClr val="FF0000"/>
                </a:solidFill>
              </a:rPr>
              <a:t>E</a:t>
            </a:r>
            <a:r>
              <a:rPr lang="en-US" smtClean="0"/>
              <a:t>ngage</a:t>
            </a:r>
          </a:p>
          <a:p>
            <a:r>
              <a:rPr lang="en-US" b="1" smtClean="0">
                <a:solidFill>
                  <a:srgbClr val="FF0000"/>
                </a:solidFill>
              </a:rPr>
              <a:t>T</a:t>
            </a:r>
            <a:r>
              <a:rPr lang="en-US" smtClean="0"/>
              <a:t>echnology</a:t>
            </a:r>
          </a:p>
          <a:p>
            <a:r>
              <a:rPr lang="en-US" b="1" smtClean="0">
                <a:solidFill>
                  <a:srgbClr val="FF0000"/>
                </a:solidFill>
              </a:rPr>
              <a:t>H</a:t>
            </a:r>
            <a:r>
              <a:rPr lang="en-US" smtClean="0"/>
              <a:t>elp learn</a:t>
            </a:r>
          </a:p>
          <a:p>
            <a:r>
              <a:rPr lang="en-US" b="1" smtClean="0">
                <a:solidFill>
                  <a:srgbClr val="FF0000"/>
                </a:solidFill>
              </a:rPr>
              <a:t>E</a:t>
            </a:r>
            <a:r>
              <a:rPr lang="en-US" smtClean="0"/>
              <a:t>xercise</a:t>
            </a:r>
          </a:p>
          <a:p>
            <a:r>
              <a:rPr lang="en-US" b="1" smtClean="0">
                <a:solidFill>
                  <a:srgbClr val="FF0000"/>
                </a:solidFill>
              </a:rPr>
              <a:t>R</a:t>
            </a:r>
            <a:r>
              <a:rPr lang="en-US" smtClean="0"/>
              <a:t>eady</a:t>
            </a:r>
          </a:p>
        </p:txBody>
      </p:sp>
      <p:sp>
        <p:nvSpPr>
          <p:cNvPr id="18435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Get to know your neighbors</a:t>
            </a:r>
          </a:p>
          <a:p>
            <a:r>
              <a:rPr lang="en-US" smtClean="0"/>
              <a:t>Define region interoperability</a:t>
            </a:r>
          </a:p>
          <a:p>
            <a:r>
              <a:rPr lang="en-US" smtClean="0"/>
              <a:t>Develop protocols</a:t>
            </a:r>
          </a:p>
          <a:p>
            <a:r>
              <a:rPr lang="en-US" smtClean="0"/>
              <a:t>Sign Agreements</a:t>
            </a:r>
          </a:p>
          <a:p>
            <a:r>
              <a:rPr lang="en-US" smtClean="0"/>
              <a:t>Coordinate technology</a:t>
            </a:r>
          </a:p>
          <a:p>
            <a:r>
              <a:rPr lang="en-US" smtClean="0"/>
              <a:t>Provide training</a:t>
            </a:r>
          </a:p>
          <a:p>
            <a:r>
              <a:rPr lang="en-US" smtClean="0"/>
              <a:t>Perform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Scenario: H1N1 Outbreak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15 November:  </a:t>
            </a:r>
            <a:r>
              <a:rPr lang="en-US" dirty="0" smtClean="0"/>
              <a:t>While many health care workers in urban areas have received the H1N1 vaccination, there is still a lack of vaccine required to treat the general population.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22 November: </a:t>
            </a:r>
            <a:r>
              <a:rPr lang="en-US" dirty="0" smtClean="0"/>
              <a:t>H1N1 outbreaks begin in tribal schools and resorts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30 November: </a:t>
            </a:r>
            <a:r>
              <a:rPr lang="en-US" dirty="0" smtClean="0"/>
              <a:t>450 cases of H1N1 are reported in tribal areas within the NWTEMC region and 2500 cases are reported in Washington and Northern Idaho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Questions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Who do we report H1N1 outbreaks to?</a:t>
            </a:r>
          </a:p>
          <a:p>
            <a:r>
              <a:rPr lang="en-US" smtClean="0"/>
              <a:t>What measures do we take to report outbreaks?</a:t>
            </a:r>
          </a:p>
          <a:p>
            <a:r>
              <a:rPr lang="en-US" smtClean="0"/>
              <a:t>What communications methods are used?</a:t>
            </a:r>
          </a:p>
          <a:p>
            <a:r>
              <a:rPr lang="en-US" smtClean="0"/>
              <a:t>How do we communicate information to tribal members?</a:t>
            </a:r>
          </a:p>
          <a:p>
            <a:r>
              <a:rPr lang="en-US" smtClean="0"/>
              <a:t>How do we communicate information to the general public (casino patrons etc.)?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Is there a Doctor in the House?!?</a:t>
            </a:r>
          </a:p>
        </p:txBody>
      </p:sp>
      <p:sp>
        <p:nvSpPr>
          <p:cNvPr id="21506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Let’s review precautions that may help prevent the spread of H1N1 and other viruses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2039</TotalTime>
  <Words>844</Words>
  <Application>Microsoft Office PowerPoint</Application>
  <PresentationFormat>On-screen Show (4:3)</PresentationFormat>
  <Paragraphs>102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Calibri</vt:lpstr>
      <vt:lpstr>Arial</vt:lpstr>
      <vt:lpstr>Office Theme</vt:lpstr>
      <vt:lpstr>NWTEMC Communications Interoperability Exercise</vt:lpstr>
      <vt:lpstr>ICEBREAKER!</vt:lpstr>
      <vt:lpstr>Exercise Objectives</vt:lpstr>
      <vt:lpstr>Slide 4</vt:lpstr>
      <vt:lpstr>Discussion Question:</vt:lpstr>
      <vt:lpstr>Remember Together?</vt:lpstr>
      <vt:lpstr>Scenario: H1N1 Outbreak</vt:lpstr>
      <vt:lpstr>Discussion Questions</vt:lpstr>
      <vt:lpstr>Is there a Doctor in the House?!?</vt:lpstr>
      <vt:lpstr>Scenario</vt:lpstr>
      <vt:lpstr>Discussion Question</vt:lpstr>
      <vt:lpstr>Mutual Aid</vt:lpstr>
      <vt:lpstr>Here it Comes!</vt:lpstr>
      <vt:lpstr>8 a.m. December 7</vt:lpstr>
      <vt:lpstr>Situation: 8 a.m. December 7</vt:lpstr>
      <vt:lpstr>Discussion Questions</vt:lpstr>
      <vt:lpstr>Situation: 5 p.m. December 7</vt:lpstr>
      <vt:lpstr>Discussion Questions?</vt:lpstr>
      <vt:lpstr>Discussion Question</vt:lpstr>
      <vt:lpstr>Wrap-up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Exercise:  Snowy-Pork</dc:title>
  <dc:creator>Steve McLaughlin</dc:creator>
  <cp:lastModifiedBy>AVguys</cp:lastModifiedBy>
  <cp:revision>21</cp:revision>
  <dcterms:created xsi:type="dcterms:W3CDTF">2009-10-05T15:36:06Z</dcterms:created>
  <dcterms:modified xsi:type="dcterms:W3CDTF">2009-10-07T18:55:21Z</dcterms:modified>
</cp:coreProperties>
</file>